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77" r:id="rId4"/>
    <p:sldId id="259" r:id="rId5"/>
    <p:sldId id="261" r:id="rId6"/>
    <p:sldId id="265" r:id="rId7"/>
    <p:sldId id="263" r:id="rId8"/>
    <p:sldId id="267" r:id="rId9"/>
    <p:sldId id="268" r:id="rId10"/>
    <p:sldId id="269" r:id="rId11"/>
    <p:sldId id="271" r:id="rId12"/>
    <p:sldId id="274" r:id="rId13"/>
    <p:sldId id="276" r:id="rId14"/>
    <p:sldId id="27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>
        <p:scale>
          <a:sx n="77" d="100"/>
          <a:sy n="77" d="100"/>
        </p:scale>
        <p:origin x="-260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D0F1C-16FA-496B-A44B-3A999BE8A9F8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0EDE9-950D-45BD-9419-BED0BBB080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85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655F7C-1780-43BF-9415-526CE3F3261B}" type="slidenum">
              <a:rPr lang="sv-SE"/>
              <a:pPr algn="r" eaLnBrk="1" hangingPunct="1"/>
              <a:t>5</a:t>
            </a:fld>
            <a:endParaRPr lang="sv-S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smtClean="0"/>
              <a:t>Det handlar om överlevnad. Stärka och kvalitetssäkra områdets tillväxt, attraktionskraft och konkurrenskraft genom förbättrad och utvecklad infrastruktur. Det handlar om samarbete för utveckling.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9711D-93BA-43D0-A205-5FEFB8AB3E2E}" type="slidenum">
              <a:rPr lang="sv-SE" smtClean="0"/>
              <a:pPr eaLnBrk="1" hangingPunct="1"/>
              <a:t>6</a:t>
            </a:fld>
            <a:endParaRPr lang="sv-S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smtClean="0"/>
              <a:t>Och nyckelorden till detta är innovativ samverkan. Innovativ samverkan där arbetsgrupper arbetar fram handlingsplaner för olika områden. Inga operativa medel för åtgärder.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BC3072-1E22-4453-9D74-01204EC06FAF}" type="slidenum">
              <a:rPr lang="sv-SE" smtClean="0"/>
              <a:pPr eaLnBrk="1" hangingPunct="1"/>
              <a:t>7</a:t>
            </a:fld>
            <a:endParaRPr lang="sv-S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smtClean="0"/>
              <a:t>Projektet ska fokusera på att skapa, utveckla och knyta ihop arbetsgrupper. Skapa forum för dialog och innovation.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2013-05-16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jellvagen.se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H:\Arbetsplan\S&#246;derhamn.jpg" TargetMode="External"/><Relationship Id="rId13" Type="http://schemas.openxmlformats.org/officeDocument/2006/relationships/image" Target="file:///H:\Arbetsplan\funfjlogga.jpg" TargetMode="External"/><Relationship Id="rId1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file:///H:\Arbetsplan\VAPEN-2rad.jpg" TargetMode="External"/><Relationship Id="rId11" Type="http://schemas.openxmlformats.org/officeDocument/2006/relationships/image" Target="file:///H:\Arbetsplan\~1879794.jpg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587847"/>
          </a:xfrm>
        </p:spPr>
        <p:txBody>
          <a:bodyPr/>
          <a:lstStyle/>
          <a:p>
            <a:pPr algn="ctr"/>
            <a:r>
              <a:rPr lang="sv-SE" dirty="0" smtClean="0"/>
              <a:t>Både en resa och ett mål! Den kortaste vägen från kust till fjäll.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Projekt Fjällvägen</a:t>
            </a:r>
            <a:br>
              <a:rPr lang="sv-SE" dirty="0" smtClean="0"/>
            </a:br>
            <a:r>
              <a:rPr lang="sv-SE" dirty="0" smtClean="0"/>
              <a:t>2012-2014</a:t>
            </a:r>
            <a:endParaRPr lang="sv-S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619673" cy="15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Bilder\Pressbilder\DSC_01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222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Arbetsgrupper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sv-S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Näringsliv</a:t>
            </a:r>
          </a:p>
          <a:p>
            <a:pPr algn="ctr">
              <a:buFont typeface="Wingdings" pitchFamily="2" charset="2"/>
              <a:buChar char="q"/>
              <a:defRPr/>
            </a:pPr>
            <a:endParaRPr lang="sv-S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sv-SE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Vägåtgärder</a:t>
            </a:r>
          </a:p>
          <a:p>
            <a:pPr algn="ctr">
              <a:buFont typeface="Wingdings" pitchFamily="2" charset="2"/>
              <a:buChar char="q"/>
              <a:defRPr/>
            </a:pPr>
            <a:endParaRPr lang="sv-S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sv-S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Information och marknadsföring</a:t>
            </a:r>
          </a:p>
          <a:p>
            <a:pPr algn="ctr">
              <a:defRPr/>
            </a:pPr>
            <a:endParaRPr lang="sv-S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sv-SE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HANDLINGSPLANER</a:t>
            </a:r>
            <a:endParaRPr lang="sv-SE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3" y="4941168"/>
            <a:ext cx="1619673" cy="15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5"/>
          <p:cNvGrpSpPr>
            <a:grpSpLocks/>
          </p:cNvGrpSpPr>
          <p:nvPr/>
        </p:nvGrpSpPr>
        <p:grpSpPr bwMode="auto">
          <a:xfrm>
            <a:off x="1476375" y="2060575"/>
            <a:ext cx="6461125" cy="2400300"/>
            <a:chOff x="3764" y="757"/>
            <a:chExt cx="10318" cy="3444"/>
          </a:xfrm>
        </p:grpSpPr>
        <p:cxnSp>
          <p:nvCxnSpPr>
            <p:cNvPr id="5124" name="_s5124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10557" y="262"/>
              <a:ext cx="282" cy="354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8783" y="2036"/>
              <a:ext cx="28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7008" y="262"/>
              <a:ext cx="282" cy="354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5127"/>
            <p:cNvSpPr>
              <a:spLocks noChangeArrowheads="1"/>
            </p:cNvSpPr>
            <p:nvPr/>
          </p:nvSpPr>
          <p:spPr bwMode="auto">
            <a:xfrm>
              <a:off x="7937" y="1331"/>
              <a:ext cx="1972" cy="56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013" tIns="37004" rIns="74013" bIns="3700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Styrgrupp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" name="_s5128"/>
            <p:cNvSpPr>
              <a:spLocks noChangeArrowheads="1"/>
            </p:cNvSpPr>
            <p:nvPr/>
          </p:nvSpPr>
          <p:spPr bwMode="auto">
            <a:xfrm>
              <a:off x="3764" y="2179"/>
              <a:ext cx="3220" cy="6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013" tIns="37004" rIns="74013" bIns="3700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Arbetsgrupp</a:t>
              </a:r>
              <a:endParaRPr kumimoji="0" lang="sv-SE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Näringsliv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" name="_s5129"/>
            <p:cNvSpPr>
              <a:spLocks noChangeArrowheads="1"/>
            </p:cNvSpPr>
            <p:nvPr/>
          </p:nvSpPr>
          <p:spPr bwMode="auto">
            <a:xfrm>
              <a:off x="7313" y="2179"/>
              <a:ext cx="3220" cy="6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013" tIns="37004" rIns="74013" bIns="3700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Arbetsgrupp</a:t>
              </a:r>
              <a:endParaRPr kumimoji="0" lang="sv-SE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Vägåtgärder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7" name="_s5130"/>
            <p:cNvSpPr>
              <a:spLocks noChangeArrowheads="1"/>
            </p:cNvSpPr>
            <p:nvPr/>
          </p:nvSpPr>
          <p:spPr bwMode="auto">
            <a:xfrm>
              <a:off x="10862" y="2179"/>
              <a:ext cx="3220" cy="6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013" tIns="37004" rIns="74013" bIns="3700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Arbetsgrupp</a:t>
              </a:r>
              <a:endParaRPr kumimoji="0" lang="sv-SE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Information-Marknadsföring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0141" y="757"/>
              <a:ext cx="2556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494" y="32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328" y="32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1614" y="3217"/>
              <a:ext cx="0" cy="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3764" y="757"/>
              <a:ext cx="3834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955" y="32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9788" y="3217"/>
              <a:ext cx="0" cy="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891" y="3217"/>
              <a:ext cx="0" cy="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44" name="Line 4"/>
          <p:cNvSpPr>
            <a:spLocks noChangeShapeType="1"/>
          </p:cNvSpPr>
          <p:nvPr/>
        </p:nvSpPr>
        <p:spPr bwMode="auto">
          <a:xfrm>
            <a:off x="1728788" y="4965700"/>
            <a:ext cx="4572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-722313" y="-818704"/>
            <a:ext cx="10118726" cy="29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9" tIns="899829" rIns="899829" bIns="899829" anchor="ctr">
            <a:spAutoFit/>
          </a:bodyPr>
          <a:lstStyle/>
          <a:p>
            <a:pPr algn="l"/>
            <a:r>
              <a:rPr lang="sv-SE" dirty="0">
                <a:ea typeface="Times New Roman" pitchFamily="18" charset="0"/>
                <a:cs typeface="Arial" charset="0"/>
              </a:rPr>
              <a:t>Organisationsöversikt</a:t>
            </a:r>
            <a:endParaRPr lang="sv-SE" sz="8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sv-SE" sz="1200" dirty="0">
                <a:ea typeface="Times New Roman" pitchFamily="18" charset="0"/>
                <a:cs typeface="Arial" charset="0"/>
              </a:rPr>
              <a:t>		</a:t>
            </a:r>
            <a:r>
              <a:rPr lang="sv-SE" sz="1200" b="1" dirty="0">
                <a:ea typeface="Times New Roman" pitchFamily="18" charset="0"/>
                <a:cs typeface="Arial" charset="0"/>
              </a:rPr>
              <a:t>Lärande</a:t>
            </a:r>
            <a:r>
              <a:rPr lang="sv-SE" sz="1200" dirty="0">
                <a:ea typeface="Times New Roman" pitchFamily="18" charset="0"/>
                <a:cs typeface="Arial" charset="0"/>
              </a:rPr>
              <a:t> </a:t>
            </a:r>
            <a:r>
              <a:rPr lang="sv-SE" sz="1200" b="1" dirty="0">
                <a:ea typeface="Times New Roman" pitchFamily="18" charset="0"/>
                <a:cs typeface="Arial" charset="0"/>
              </a:rPr>
              <a:t>Information Förankring Beslut </a:t>
            </a:r>
            <a:endParaRPr lang="sv-SE" sz="800" dirty="0">
              <a:ea typeface="Times New Roman" pitchFamily="18" charset="0"/>
              <a:cs typeface="Arial" charset="0"/>
            </a:endParaRPr>
          </a:p>
          <a:p>
            <a:r>
              <a:rPr lang="sv-SE" sz="1200" dirty="0">
                <a:ea typeface="Times New Roman" pitchFamily="18" charset="0"/>
                <a:cs typeface="Arial" charset="0"/>
              </a:rPr>
              <a:t>						</a:t>
            </a:r>
            <a:r>
              <a:rPr lang="sv-SE" b="1" u="sng" dirty="0">
                <a:ea typeface="Times New Roman" pitchFamily="18" charset="0"/>
                <a:cs typeface="Arial" charset="0"/>
              </a:rPr>
              <a:t>Olika arenor</a:t>
            </a:r>
            <a:endParaRPr lang="sv-SE" dirty="0">
              <a:ea typeface="Times New Roman" pitchFamily="18" charset="0"/>
              <a:cs typeface="Arial" charset="0"/>
            </a:endParaRPr>
          </a:p>
          <a:p>
            <a:r>
              <a:rPr lang="sv-SE" sz="1400" b="1" dirty="0">
                <a:ea typeface="Times New Roman" pitchFamily="18" charset="0"/>
                <a:cs typeface="Arial" charset="0"/>
              </a:rPr>
              <a:t>						Kommunikation/Dialog</a:t>
            </a:r>
            <a:endParaRPr lang="sv-SE" sz="14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sv-SE" sz="1200" dirty="0">
                <a:ea typeface="Times New Roman" pitchFamily="18" charset="0"/>
                <a:cs typeface="Arial" charset="0"/>
              </a:rPr>
              <a:t>	</a:t>
            </a:r>
            <a:endParaRPr lang="sv-SE" sz="14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1046" name="Rectangle 25"/>
          <p:cNvSpPr>
            <a:spLocks noChangeArrowheads="1"/>
          </p:cNvSpPr>
          <p:nvPr/>
        </p:nvSpPr>
        <p:spPr bwMode="auto">
          <a:xfrm>
            <a:off x="395288" y="2133600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sv-SE" sz="1200">
              <a:ea typeface="Times New Roman" pitchFamily="18" charset="0"/>
              <a:cs typeface="Arial" charset="0"/>
            </a:endParaRPr>
          </a:p>
          <a:p>
            <a:pPr algn="l" eaLnBrk="0" hangingPunct="0"/>
            <a:r>
              <a:rPr lang="sv-SE" sz="1200">
                <a:ea typeface="Times New Roman" pitchFamily="18" charset="0"/>
                <a:cs typeface="Arial" charset="0"/>
              </a:rPr>
              <a:t>Workshops		</a:t>
            </a:r>
            <a:r>
              <a:rPr lang="sv-SE" sz="1200" b="1">
                <a:ea typeface="Times New Roman" pitchFamily="18" charset="0"/>
                <a:cs typeface="Arial" charset="0"/>
              </a:rPr>
              <a:t>Projektledare</a:t>
            </a:r>
            <a:endParaRPr lang="sv-SE">
              <a:ea typeface="Times New Roman" pitchFamily="18" charset="0"/>
              <a:cs typeface="Arial" charset="0"/>
            </a:endParaRPr>
          </a:p>
        </p:txBody>
      </p:sp>
      <p:sp>
        <p:nvSpPr>
          <p:cNvPr id="1047" name="Rectangle 30"/>
          <p:cNvSpPr>
            <a:spLocks noChangeArrowheads="1"/>
          </p:cNvSpPr>
          <p:nvPr/>
        </p:nvSpPr>
        <p:spPr bwMode="auto">
          <a:xfrm>
            <a:off x="-214313" y="48910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sv-SE"/>
          </a:p>
        </p:txBody>
      </p:sp>
      <p:sp>
        <p:nvSpPr>
          <p:cNvPr id="1048" name="Rectangle 31"/>
          <p:cNvSpPr>
            <a:spLocks noChangeArrowheads="1"/>
          </p:cNvSpPr>
          <p:nvPr/>
        </p:nvSpPr>
        <p:spPr bwMode="auto">
          <a:xfrm>
            <a:off x="323850" y="4357688"/>
            <a:ext cx="80645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828675" algn="l" eaLnBrk="0" hangingPunct="0"/>
            <a:r>
              <a:rPr lang="sv-SE" sz="1200" b="1" u="sng">
                <a:ea typeface="Times New Roman" pitchFamily="18" charset="0"/>
                <a:cs typeface="Arial" charset="0"/>
              </a:rPr>
              <a:t>Styrgrupp </a:t>
            </a:r>
            <a:r>
              <a:rPr lang="sv-SE" sz="1200">
                <a:ea typeface="Times New Roman" pitchFamily="18" charset="0"/>
                <a:cs typeface="Arial" charset="0"/>
              </a:rPr>
              <a:t>	Medfinansiärer / intressenter</a:t>
            </a:r>
          </a:p>
          <a:p>
            <a:pPr indent="828675" algn="l" eaLnBrk="0" hangingPunct="0"/>
            <a:endParaRPr lang="sv-SE" sz="800">
              <a:ea typeface="Times New Roman" pitchFamily="18" charset="0"/>
              <a:cs typeface="Arial" charset="0"/>
            </a:endParaRP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Repr 	Bollnäs kommun	</a:t>
            </a: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	Söderhamns kommun	Repr 	Region Gävleborg</a:t>
            </a:r>
            <a:endParaRPr lang="sv-SE" sz="800">
              <a:ea typeface="Times New Roman" pitchFamily="18" charset="0"/>
              <a:cs typeface="Arial" charset="0"/>
            </a:endParaRP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	Härjedalens kommun		Region Jämtland</a:t>
            </a: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	Ljusdals kommun</a:t>
            </a: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Repr	Destination	Järvsö</a:t>
            </a:r>
            <a:endParaRPr lang="sv-SE" sz="800">
              <a:ea typeface="Times New Roman" pitchFamily="18" charset="0"/>
              <a:cs typeface="Arial" charset="0"/>
            </a:endParaRP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	Destination	Vemdalen		Trafikverket  Adjungerad</a:t>
            </a: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		Destination	Funäsfjällen	</a:t>
            </a:r>
          </a:p>
          <a:p>
            <a:pPr indent="828675" algn="l" eaLnBrk="0" hangingPunct="0"/>
            <a:r>
              <a:rPr lang="sv-SE" sz="1200">
                <a:ea typeface="Times New Roman" pitchFamily="18" charset="0"/>
                <a:cs typeface="Arial" charset="0"/>
              </a:rPr>
              <a:t>Styrgruppen träffas tre ggr/år. Projektledaren är sammankallande.</a:t>
            </a:r>
            <a:endParaRPr lang="sv-SE">
              <a:ea typeface="Times New Roman" pitchFamily="18" charset="0"/>
              <a:cs typeface="Arial" charset="0"/>
            </a:endParaRPr>
          </a:p>
          <a:p>
            <a:pPr indent="828675" algn="l" eaLnBrk="0" hangingPunct="0"/>
            <a:r>
              <a:rPr lang="sv-SE">
                <a:ea typeface="Times New Roman" pitchFamily="18" charset="0"/>
                <a:cs typeface="Arial" charset="0"/>
              </a:rPr>
              <a:t/>
            </a:r>
            <a:br>
              <a:rPr lang="sv-SE">
                <a:ea typeface="Times New Roman" pitchFamily="18" charset="0"/>
                <a:cs typeface="Arial" charset="0"/>
              </a:rPr>
            </a:br>
            <a:endParaRPr lang="sv-SE">
              <a:ea typeface="Times New Roman" pitchFamily="18" charset="0"/>
              <a:cs typeface="Arial" charset="0"/>
            </a:endParaRPr>
          </a:p>
        </p:txBody>
      </p:sp>
      <p:sp>
        <p:nvSpPr>
          <p:cNvPr id="1050" name="Rectangle 34"/>
          <p:cNvSpPr>
            <a:spLocks noChangeArrowheads="1"/>
          </p:cNvSpPr>
          <p:nvPr/>
        </p:nvSpPr>
        <p:spPr bwMode="auto">
          <a:xfrm>
            <a:off x="2916238" y="1341438"/>
            <a:ext cx="4004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v-SE" dirty="0"/>
              <a:t>Fjällvägens </a:t>
            </a:r>
            <a:r>
              <a:rPr lang="sv-SE" dirty="0" smtClean="0"/>
              <a:t>referensgrupp/rådslag 1g/år</a:t>
            </a:r>
            <a:endParaRPr lang="sv-SE" dirty="0"/>
          </a:p>
        </p:txBody>
      </p:sp>
      <p:sp>
        <p:nvSpPr>
          <p:cNvPr id="1051" name="Line 35"/>
          <p:cNvSpPr>
            <a:spLocks noChangeShapeType="1"/>
          </p:cNvSpPr>
          <p:nvPr/>
        </p:nvSpPr>
        <p:spPr bwMode="auto">
          <a:xfrm>
            <a:off x="2124075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6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1"/>
          <p:cNvSpPr>
            <a:spLocks noChangeArrowheads="1"/>
          </p:cNvSpPr>
          <p:nvPr/>
        </p:nvSpPr>
        <p:spPr bwMode="auto">
          <a:xfrm>
            <a:off x="323850" y="476250"/>
            <a:ext cx="831691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sv-SE" sz="2400" u="sng"/>
              <a:t>Styrgrupp</a:t>
            </a:r>
            <a:endParaRPr lang="sv-SE" sz="2400"/>
          </a:p>
          <a:p>
            <a:pPr algn="l"/>
            <a:r>
              <a:rPr lang="sv-SE"/>
              <a:t> </a:t>
            </a:r>
          </a:p>
          <a:p>
            <a:pPr algn="l"/>
            <a:r>
              <a:rPr lang="sv-SE" sz="2400" u="sng">
                <a:latin typeface="Garamond" pitchFamily="18" charset="0"/>
              </a:rPr>
              <a:t>Ordinarie				Ersättare	</a:t>
            </a:r>
            <a:endParaRPr lang="sv-SE" sz="24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Tony Stark, Bollnäs kommun	 	Peter Eriksson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Stefan Färlin, Ljusdals kommun		 Rolf Berg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Annika Myhr, Härjedalens kommun 	Ville Welin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Johnny Olofsson, Söderhamns kommun	+ ersättare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Peter Augustsson, Destination Järvsö 	Maja Frost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Hans-Olof Törnberg, Dest Funäsfjällen	Erik Westberg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Kristina Kristoffersson, Dest Vemdalen 	 Torgny Svensson </a:t>
            </a:r>
            <a:endParaRPr lang="sv-SE" sz="2000">
              <a:latin typeface="Garamond" pitchFamily="18" charset="0"/>
            </a:endParaRPr>
          </a:p>
          <a:p>
            <a:pPr algn="l"/>
            <a:r>
              <a:rPr lang="sv-SE" sz="2000" b="1">
                <a:latin typeface="Garamond" pitchFamily="18" charset="0"/>
              </a:rPr>
              <a:t>Lena Andersson, Region Gävleborg	Anna Beminge Linde	</a:t>
            </a:r>
          </a:p>
          <a:p>
            <a:pPr algn="l"/>
            <a:r>
              <a:rPr lang="sv-SE" sz="2000" b="1">
                <a:latin typeface="Garamond" pitchFamily="18" charset="0"/>
              </a:rPr>
              <a:t>Jan Molde, Regionförb Jämtland</a:t>
            </a:r>
            <a:r>
              <a:rPr lang="sv-SE"/>
              <a:t> </a:t>
            </a:r>
            <a:r>
              <a:rPr lang="sv-SE" sz="2000" b="1">
                <a:latin typeface="Garamond" pitchFamily="18" charset="0"/>
              </a:rPr>
              <a:t>		Jan O Rönngren</a:t>
            </a:r>
          </a:p>
        </p:txBody>
      </p:sp>
    </p:spTree>
    <p:extLst>
      <p:ext uri="{BB962C8B-B14F-4D97-AF65-F5344CB8AC3E}">
        <p14:creationId xmlns:p14="http://schemas.microsoft.com/office/powerpoint/2010/main" val="20008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v-SE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Utvecklingsprojektet Fjällvägen</a:t>
            </a:r>
            <a:br>
              <a:rPr lang="sv-SE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v-SE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591550" cy="4933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Bollnäs kommun projektägare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Budget 3 år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Summa totalt: 4 970 000 kr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Kommuner: 2 215 000 kr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Näringsliv: 270 000 kr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Region Gävleborg: 1 750 000 kr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sv-S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Region Jämtland: 735 000 kr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88345"/>
            <a:ext cx="1403649" cy="13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Kårbö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0715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4932363" y="3068638"/>
            <a:ext cx="22113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v-SE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Projekt Fjällvägen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627313" y="4438174"/>
            <a:ext cx="4548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v-SE" b="1" dirty="0"/>
              <a:t>Kontakt Projekt Fjällvägen</a:t>
            </a:r>
            <a:endParaRPr lang="sv-SE" dirty="0"/>
          </a:p>
          <a:p>
            <a:r>
              <a:rPr lang="sv-SE" dirty="0"/>
              <a:t>Projektledare Vibeke Sjögren Ottosson</a:t>
            </a:r>
          </a:p>
          <a:p>
            <a:r>
              <a:rPr lang="sv-SE" dirty="0"/>
              <a:t>v</a:t>
            </a:r>
            <a:r>
              <a:rPr lang="sv-SE" dirty="0" smtClean="0"/>
              <a:t>ibeke.sjogren.ottosson@bollnas.se</a:t>
            </a:r>
            <a:endParaRPr lang="sv-SE" dirty="0"/>
          </a:p>
          <a:p>
            <a:r>
              <a:rPr lang="sv-SE" dirty="0"/>
              <a:t>0278-252 26 / 070-190 96 </a:t>
            </a:r>
            <a:r>
              <a:rPr lang="sv-SE" dirty="0" smtClean="0"/>
              <a:t>39</a:t>
            </a:r>
          </a:p>
          <a:p>
            <a:r>
              <a:rPr lang="sv-SE" dirty="0" smtClean="0">
                <a:hlinkClick r:id="rId3"/>
              </a:rPr>
              <a:t>www.fjellvagen.se</a:t>
            </a:r>
            <a:r>
              <a:rPr lang="sv-SE" dirty="0" smtClean="0"/>
              <a:t> / facebook.com/</a:t>
            </a:r>
            <a:r>
              <a:rPr lang="sv-SE" dirty="0" err="1" smtClean="0"/>
              <a:t>fjellvagen</a:t>
            </a:r>
            <a:endParaRPr lang="sv-SE" dirty="0" smtClean="0"/>
          </a:p>
        </p:txBody>
      </p:sp>
      <p:sp>
        <p:nvSpPr>
          <p:cNvPr id="23557" name="WordArt 10"/>
          <p:cNvSpPr>
            <a:spLocks noChangeArrowheads="1" noChangeShapeType="1" noTextEdit="1"/>
          </p:cNvSpPr>
          <p:nvPr/>
        </p:nvSpPr>
        <p:spPr bwMode="auto">
          <a:xfrm>
            <a:off x="6038056" y="5589240"/>
            <a:ext cx="2501900" cy="81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sv-SE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Från kust till fjäll!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61097"/>
            <a:ext cx="1403649" cy="13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Från kust till fjäll!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7776864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408312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Stärka </a:t>
            </a:r>
            <a:r>
              <a:rPr lang="sv-SE" dirty="0"/>
              <a:t>och kvalitetssäkra områdets tillväxt, attraktionskraft och konkurrenskraft genom förbättrad och utvecklad infrastruktur och innovativ samverkan</a:t>
            </a:r>
            <a:br>
              <a:rPr lang="sv-SE" dirty="0"/>
            </a:br>
            <a:r>
              <a:rPr lang="sv-SE" dirty="0" smtClean="0"/>
              <a:t>SYFTE!</a:t>
            </a:r>
            <a:endParaRPr lang="sv-SE" dirty="0"/>
          </a:p>
        </p:txBody>
      </p:sp>
      <p:pic>
        <p:nvPicPr>
          <p:cNvPr id="6146" name="Picture 2" descr="H:\Bilder\Pressbilder\_MG_06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08920"/>
            <a:ext cx="7414953" cy="35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755650" y="1916113"/>
          <a:ext cx="285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hoto Editor-foto" r:id="rId3" imgW="2857899" imgH="609524" progId="MSPhotoEd.3">
                  <p:embed/>
                </p:oleObj>
              </mc:Choice>
              <mc:Fallback>
                <p:oleObj name="Photo Editor-foto" r:id="rId3" imgW="2857899" imgH="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2857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339975" y="188913"/>
            <a:ext cx="46243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sv-SE" sz="2000" b="1">
                <a:ea typeface="Times New Roman" pitchFamily="18" charset="0"/>
                <a:cs typeface="Arial" charset="0"/>
              </a:rPr>
              <a:t>Vi utvecklar Fjällvägen! I samverkan!</a:t>
            </a:r>
            <a:endParaRPr lang="sv-SE" sz="600">
              <a:ea typeface="Times New Roman" pitchFamily="18" charset="0"/>
              <a:cs typeface="Arial" charset="0"/>
            </a:endParaRPr>
          </a:p>
          <a:p>
            <a:pPr eaLnBrk="0" hangingPunct="0"/>
            <a:endParaRPr lang="sv-SE">
              <a:ea typeface="Times New Roman" pitchFamily="18" charset="0"/>
              <a:cs typeface="Arial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022725" y="566738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sv-SE" sz="1200">
                <a:cs typeface="Times New Roman" pitchFamily="18" charset="0"/>
              </a:rPr>
              <a:t>	</a:t>
            </a:r>
            <a:endParaRPr lang="sv-SE"/>
          </a:p>
        </p:txBody>
      </p:sp>
      <p:pic>
        <p:nvPicPr>
          <p:cNvPr id="28683" name="Picture 11" descr="H:\Arbetsplan\VAPEN-2rad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296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sv-SE"/>
          </a:p>
        </p:txBody>
      </p:sp>
      <p:pic>
        <p:nvPicPr>
          <p:cNvPr id="28681" name="Picture 9" descr="H:\Arbetsplan\Söderhamn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17907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2078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sv-SE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943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371975" y="2708275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>
                <a:cs typeface="Times New Roman" pitchFamily="18" charset="0"/>
              </a:rPr>
              <a:t>     </a:t>
            </a:r>
            <a:endParaRPr lang="en-GB"/>
          </a:p>
        </p:txBody>
      </p:sp>
      <p:pic>
        <p:nvPicPr>
          <p:cNvPr id="28679" name="Picture 7" descr="H:\Arbetsplan\~1879794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18192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414838" y="3640138"/>
            <a:ext cx="312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>
                <a:cs typeface="Times New Roman" pitchFamily="18" charset="0"/>
              </a:rPr>
              <a:t>   </a:t>
            </a:r>
            <a:endParaRPr lang="en-GB"/>
          </a:p>
        </p:txBody>
      </p:sp>
      <p:pic>
        <p:nvPicPr>
          <p:cNvPr id="28678" name="Picture 6" descr="H:\Arbetsplan\funfjlogga.jpg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838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5262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sv-SE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484438" y="3860800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hoto Editor-foto" r:id="rId14" imgW="8895238" imgH="3438095" progId="MSPhotoEd.3">
                  <p:embed/>
                </p:oleObj>
              </mc:Choice>
              <mc:Fallback>
                <p:oleObj name="Photo Editor-foto" r:id="rId14" imgW="8895238" imgH="3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860800"/>
                        <a:ext cx="2400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857625" y="5943600"/>
            <a:ext cx="1427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200">
                <a:cs typeface="Times New Roman" pitchFamily="18" charset="0"/>
              </a:rPr>
              <a:t>                             </a:t>
            </a:r>
            <a:endParaRPr lang="en-GB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666445" y="5804486"/>
            <a:ext cx="79619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1600" b="1" i="1" dirty="0">
                <a:solidFill>
                  <a:srgbClr val="333333"/>
                </a:solidFill>
                <a:cs typeface="Times New Roman" pitchFamily="18" charset="0"/>
              </a:rPr>
              <a:t>”Tell me and I forget. Teach me and I remember. Involve me and I learn.” Benjamin Franklin</a:t>
            </a:r>
            <a:endParaRPr lang="en-GB" dirty="0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1116013" y="981075"/>
          <a:ext cx="2352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hoto Editor-foto" r:id="rId16" imgW="6714286" imgH="1238423" progId="MSPhotoEd.3">
                  <p:embed/>
                </p:oleObj>
              </mc:Choice>
              <mc:Fallback>
                <p:oleObj name="Photo Editor-foto" r:id="rId16" imgW="6714286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81075"/>
                        <a:ext cx="2352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7" name="Picture 25" descr="Regionforbundet_logo_staende_cmy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16113"/>
            <a:ext cx="144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348038" y="5013325"/>
            <a:ext cx="268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sv-SE"/>
              <a:t>I dialog med Trafikverket</a:t>
            </a:r>
          </a:p>
        </p:txBody>
      </p:sp>
    </p:spTree>
    <p:extLst>
      <p:ext uri="{BB962C8B-B14F-4D97-AF65-F5344CB8AC3E}">
        <p14:creationId xmlns:p14="http://schemas.microsoft.com/office/powerpoint/2010/main" val="42487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FJÄLLVÄGEN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8313" y="1052513"/>
            <a:ext cx="41751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sv-SE" sz="2400" b="1" dirty="0" err="1">
                <a:latin typeface="Garamond" pitchFamily="18" charset="0"/>
              </a:rPr>
              <a:t>Rv</a:t>
            </a:r>
            <a:r>
              <a:rPr lang="sv-SE" sz="2400" b="1" dirty="0">
                <a:latin typeface="Garamond" pitchFamily="18" charset="0"/>
              </a:rPr>
              <a:t> 83 / 84 –</a:t>
            </a:r>
            <a:r>
              <a:rPr lang="sv-SE" sz="2400" dirty="0">
                <a:latin typeface="Garamond" pitchFamily="18" charset="0"/>
              </a:rPr>
              <a:t>Tönnebro-Bollnäs-Ljusdal-Sveg-Funäsdalen/norska gränsen / 40 mil!</a:t>
            </a:r>
          </a:p>
          <a:p>
            <a:pPr algn="l">
              <a:buFontTx/>
              <a:buChar char="•"/>
            </a:pPr>
            <a:r>
              <a:rPr lang="sv-SE" sz="2400" dirty="0">
                <a:latin typeface="Garamond" pitchFamily="18" charset="0"/>
              </a:rPr>
              <a:t>”Inkört” </a:t>
            </a:r>
            <a:r>
              <a:rPr lang="sv-SE" sz="2400" b="1" dirty="0">
                <a:latin typeface="Garamond" pitchFamily="18" charset="0"/>
              </a:rPr>
              <a:t>vägstråk</a:t>
            </a:r>
            <a:r>
              <a:rPr lang="sv-SE" sz="2400" dirty="0">
                <a:latin typeface="Garamond" pitchFamily="18" charset="0"/>
              </a:rPr>
              <a:t> genom två län. Regionala </a:t>
            </a:r>
            <a:r>
              <a:rPr lang="sv-SE" sz="2400" b="1" dirty="0">
                <a:latin typeface="Garamond" pitchFamily="18" charset="0"/>
              </a:rPr>
              <a:t>pulsådern</a:t>
            </a:r>
            <a:r>
              <a:rPr lang="sv-SE" sz="2400" dirty="0">
                <a:latin typeface="Garamond" pitchFamily="18" charset="0"/>
              </a:rPr>
              <a:t> för Hälsinglands inland och Härjedalen</a:t>
            </a:r>
          </a:p>
          <a:p>
            <a:pPr algn="l">
              <a:buFontTx/>
              <a:buChar char="•"/>
            </a:pPr>
            <a:r>
              <a:rPr lang="sv-SE" sz="2400" dirty="0">
                <a:latin typeface="Garamond" pitchFamily="18" charset="0"/>
              </a:rPr>
              <a:t>Avgörande roll för den </a:t>
            </a:r>
            <a:r>
              <a:rPr lang="sv-SE" sz="2400" b="1" dirty="0">
                <a:latin typeface="Garamond" pitchFamily="18" charset="0"/>
              </a:rPr>
              <a:t>regionala utvecklingen</a:t>
            </a:r>
            <a:r>
              <a:rPr lang="sv-SE" sz="2400" dirty="0">
                <a:latin typeface="Garamond" pitchFamily="18" charset="0"/>
              </a:rPr>
              <a:t> i Hälsingland och Härjedalen</a:t>
            </a:r>
          </a:p>
          <a:p>
            <a:pPr algn="l">
              <a:buFontTx/>
              <a:buChar char="•"/>
            </a:pPr>
            <a:r>
              <a:rPr lang="sv-SE" sz="2400" b="1" dirty="0" smtClean="0">
                <a:latin typeface="Garamond" pitchFamily="18" charset="0"/>
              </a:rPr>
              <a:t>Trafiken/Kommunikationer</a:t>
            </a:r>
            <a:r>
              <a:rPr lang="sv-SE" sz="2400" dirty="0" smtClean="0">
                <a:latin typeface="Garamond" pitchFamily="18" charset="0"/>
              </a:rPr>
              <a:t> </a:t>
            </a:r>
            <a:r>
              <a:rPr lang="sv-SE" sz="2400" dirty="0">
                <a:latin typeface="Garamond" pitchFamily="18" charset="0"/>
              </a:rPr>
              <a:t>– arbets- och studiependling, näringslivstransporter, turism, fritid, sjuktransporter m.m. – ökar hela tiden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2816"/>
            <a:ext cx="4322067" cy="46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FJÄLLVÄGEN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591550" cy="49339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sv-SE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Överlevnadsfråga! Inlandets behov av att kunna stimulera och bidra till regional utveckling och tillväxt. Tillgänglighet!</a:t>
            </a:r>
          </a:p>
          <a:p>
            <a:pPr algn="ctr" eaLnBrk="1" hangingPunct="1">
              <a:defRPr/>
            </a:pPr>
            <a:r>
              <a:rPr lang="sv-SE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Trafiksäkerhet, framkomlighet!</a:t>
            </a:r>
          </a:p>
          <a:p>
            <a:pPr algn="ctr" eaLnBrk="1" hangingPunct="1">
              <a:defRPr/>
            </a:pPr>
            <a:r>
              <a:rPr lang="sv-SE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Näringslivsutveckling - Besöksnäringen</a:t>
            </a:r>
          </a:p>
          <a:p>
            <a:pPr algn="ctr" eaLnBrk="1" hangingPunct="1">
              <a:defRPr/>
            </a:pPr>
            <a:r>
              <a:rPr lang="sv-SE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Kompetensförsörjning</a:t>
            </a:r>
          </a:p>
          <a:p>
            <a:pPr algn="ctr" eaLnBrk="1" hangingPunct="1">
              <a:defRPr/>
            </a:pPr>
            <a:r>
              <a:rPr lang="sv-SE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Natur-och Kulturmiljöer. Upplevelser</a:t>
            </a:r>
          </a:p>
        </p:txBody>
      </p:sp>
    </p:spTree>
    <p:extLst>
      <p:ext uri="{BB962C8B-B14F-4D97-AF65-F5344CB8AC3E}">
        <p14:creationId xmlns:p14="http://schemas.microsoft.com/office/powerpoint/2010/main" val="31770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sv-S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PROJEKT FJÄLLVÄGEN</a:t>
            </a:r>
            <a:endParaRPr lang="sv-S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591550" cy="49339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v-SE" sz="3600" dirty="0" smtClean="0"/>
              <a:t>Utveckla och stärka </a:t>
            </a:r>
            <a:r>
              <a:rPr lang="sv-SE" sz="3600" dirty="0"/>
              <a:t>innovativ samverkan!</a:t>
            </a:r>
          </a:p>
          <a:p>
            <a:pPr algn="ctr" eaLnBrk="1" hangingPunct="1">
              <a:defRPr/>
            </a:pPr>
            <a:r>
              <a:rPr lang="sv-SE" sz="3600" dirty="0"/>
              <a:t>Koordinera och samordna fler infrastruktursatsningar mellan kommunerna längs vägstråket.</a:t>
            </a:r>
          </a:p>
          <a:p>
            <a:pPr algn="ctr" eaLnBrk="1" hangingPunct="1">
              <a:defRPr/>
            </a:pPr>
            <a:r>
              <a:rPr lang="sv-SE" sz="3600" dirty="0"/>
              <a:t>Näringsliv och offentlig verksamhet samarbetar i arbetsgrupper för gemensamma lösningar för regional utveckling.</a:t>
            </a:r>
          </a:p>
        </p:txBody>
      </p:sp>
    </p:spTree>
    <p:extLst>
      <p:ext uri="{BB962C8B-B14F-4D97-AF65-F5344CB8AC3E}">
        <p14:creationId xmlns:p14="http://schemas.microsoft.com/office/powerpoint/2010/main" val="40796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19894" y="476672"/>
            <a:ext cx="8591550" cy="1066800"/>
          </a:xfrm>
          <a:noFill/>
        </p:spPr>
        <p:txBody>
          <a:bodyPr>
            <a:normAutofit fontScale="90000"/>
          </a:bodyPr>
          <a:lstStyle/>
          <a:p>
            <a:r>
              <a:rPr lang="sv-SE" sz="4000" dirty="0" smtClean="0"/>
              <a:t/>
            </a:r>
            <a:br>
              <a:rPr lang="sv-SE" sz="4000" dirty="0" smtClean="0"/>
            </a:br>
            <a:endParaRPr lang="sv-SE" sz="4000" dirty="0" smtClean="0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0"/>
            <a:ext cx="6400800" cy="1752600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sv-SE" b="1" dirty="0" smtClean="0"/>
          </a:p>
          <a:p>
            <a:pPr marL="0" indent="0">
              <a:buFont typeface="Wingdings" pitchFamily="2" charset="2"/>
              <a:buNone/>
            </a:pPr>
            <a:r>
              <a:rPr lang="sv-SE" b="1" dirty="0" smtClean="0"/>
              <a:t>VARFÖR?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971600" y="1124744"/>
            <a:ext cx="763265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v-SE" sz="2400" dirty="0" smtClean="0"/>
              <a:t>*</a:t>
            </a:r>
            <a:r>
              <a:rPr lang="sv-SE" sz="2400" b="1" dirty="0"/>
              <a:t>Vägen</a:t>
            </a:r>
            <a:r>
              <a:rPr lang="sv-SE" sz="2400" dirty="0"/>
              <a:t> har ett syfte ur ett samhällsperspektiv. Infrastrukturen måste bli bättre för näringsliv och samhälle. Näringslivets utveckling är beroende av en bra standard.</a:t>
            </a:r>
            <a:br>
              <a:rPr lang="sv-SE" sz="2400" dirty="0"/>
            </a:br>
            <a:endParaRPr lang="sv-SE" sz="2400" dirty="0"/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v-SE" sz="2400" dirty="0"/>
              <a:t>*</a:t>
            </a:r>
            <a:r>
              <a:rPr lang="sv-SE" sz="2400" b="1" dirty="0"/>
              <a:t>Behov </a:t>
            </a:r>
            <a:r>
              <a:rPr lang="sv-SE" sz="2400" dirty="0"/>
              <a:t>att utveckla vägen, den måste bli mer trafiksäker, mer framkomlig, bättre rastplatser, bättre skyltning. Rädda liv</a:t>
            </a:r>
            <a:r>
              <a:rPr lang="sv-SE" sz="2400" dirty="0" smtClean="0"/>
              <a:t>! </a:t>
            </a:r>
            <a:r>
              <a:rPr lang="sv-SE" sz="2400" smtClean="0"/>
              <a:t>Tillgänglighet!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/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sv-SE" sz="2400" dirty="0"/>
              <a:t>*</a:t>
            </a:r>
            <a:r>
              <a:rPr lang="sv-SE" sz="2400" b="1" dirty="0"/>
              <a:t>Transportsystemet</a:t>
            </a:r>
            <a:r>
              <a:rPr lang="sv-SE" sz="2400" dirty="0"/>
              <a:t> och behoven behöver mötas mer proaktivt. En strategi för hur de ekonomiska styrmedlen används behöver utvecklas.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21" y="5373216"/>
            <a:ext cx="1530453" cy="1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ilder\Pressbilder\sidhuvu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r="22130"/>
          <a:stretch>
            <a:fillRect/>
          </a:stretch>
        </p:blipFill>
        <p:spPr bwMode="auto">
          <a:xfrm>
            <a:off x="3389880" y="0"/>
            <a:ext cx="573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Utveckling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För att bo, verka och leva här. Attrahera kapital och </a:t>
            </a:r>
            <a:r>
              <a:rPr lang="sv-S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investeringar</a:t>
            </a: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Framtiden för våra barn.</a:t>
            </a:r>
          </a:p>
          <a:p>
            <a:pPr>
              <a:lnSpc>
                <a:spcPct val="80000"/>
              </a:lnSpc>
              <a:defRPr/>
            </a:pPr>
            <a:endParaRPr lang="sv-S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Innovativ samverkan / Gränsöverskridande samarbete</a:t>
            </a:r>
          </a:p>
          <a:p>
            <a:pPr>
              <a:lnSpc>
                <a:spcPct val="80000"/>
              </a:lnSpc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Bilda långsiktigt hållbara arbetsgrupper</a:t>
            </a:r>
          </a:p>
          <a:p>
            <a:pPr>
              <a:lnSpc>
                <a:spcPct val="80000"/>
              </a:lnSpc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Skapa en gemensam utvecklingsvision och strategi</a:t>
            </a:r>
          </a:p>
          <a:p>
            <a:pPr>
              <a:lnSpc>
                <a:spcPct val="80000"/>
              </a:lnSpc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Erfarenhets- och kunskapsutbyte</a:t>
            </a:r>
          </a:p>
          <a:p>
            <a:pPr>
              <a:lnSpc>
                <a:spcPct val="80000"/>
              </a:lnSpc>
              <a:defRPr/>
            </a:pPr>
            <a:r>
              <a:rPr lang="sv-S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Förberedelse för framtida genomförandeprojekt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407</Words>
  <Application>Microsoft Office PowerPoint</Application>
  <PresentationFormat>Bildspel på skärmen (4:3)</PresentationFormat>
  <Paragraphs>107</Paragraphs>
  <Slides>14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6" baseType="lpstr">
      <vt:lpstr>Soho</vt:lpstr>
      <vt:lpstr>Photo Editor-foto</vt:lpstr>
      <vt:lpstr>Projekt Fjällvägen 2012-2014</vt:lpstr>
      <vt:lpstr>Från kust till fjäll!</vt:lpstr>
      <vt:lpstr>  Stärka och kvalitetssäkra områdets tillväxt, attraktionskraft och konkurrenskraft genom förbättrad och utvecklad infrastruktur och innovativ samverkan SYFTE!</vt:lpstr>
      <vt:lpstr>PowerPoint-presentation</vt:lpstr>
      <vt:lpstr>FJÄLLVÄGEN</vt:lpstr>
      <vt:lpstr>FJÄLLVÄGEN</vt:lpstr>
      <vt:lpstr>PROJEKT FJÄLLVÄGEN</vt:lpstr>
      <vt:lpstr> </vt:lpstr>
      <vt:lpstr>Utveckling</vt:lpstr>
      <vt:lpstr>Arbetsgrupper</vt:lpstr>
      <vt:lpstr>PowerPoint-presentation</vt:lpstr>
      <vt:lpstr>PowerPoint-presentation</vt:lpstr>
      <vt:lpstr>Utvecklingsprojektet Fjällvägen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Fjällvägen</dc:title>
  <cp:lastModifiedBy>Vibeke Sjögren Ottosson</cp:lastModifiedBy>
  <cp:revision>21</cp:revision>
  <dcterms:modified xsi:type="dcterms:W3CDTF">2013-05-16T09:38:57Z</dcterms:modified>
</cp:coreProperties>
</file>